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73" r:id="rId3"/>
    <p:sldId id="257" r:id="rId4"/>
    <p:sldId id="258" r:id="rId5"/>
    <p:sldId id="267" r:id="rId6"/>
    <p:sldId id="262" r:id="rId7"/>
    <p:sldId id="268" r:id="rId8"/>
    <p:sldId id="272" r:id="rId9"/>
    <p:sldId id="269" r:id="rId10"/>
    <p:sldId id="274" r:id="rId11"/>
    <p:sldId id="275" r:id="rId12"/>
    <p:sldId id="276" r:id="rId13"/>
    <p:sldId id="277" r:id="rId14"/>
    <p:sldId id="278"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49" autoAdjust="0"/>
  </p:normalViewPr>
  <p:slideViewPr>
    <p:cSldViewPr snapToGrid="0">
      <p:cViewPr varScale="1">
        <p:scale>
          <a:sx n="69" d="100"/>
          <a:sy n="69" d="100"/>
        </p:scale>
        <p:origin x="13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924-DFF2-4BBC-B7D5-F5FE604AB757}" type="datetimeFigureOut">
              <a:rPr lang="en-GB" smtClean="0"/>
              <a:t>28/05/2019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Embed a boardgame with somewhat complex rules with technology to decrease the knowledge needed to play this game. </a:t>
            </a:r>
          </a:p>
          <a:p>
            <a:r>
              <a:rPr lang="en-GB" dirty="0"/>
              <a:t>We used monopoly as an example, we played it feature complete once and there are a lot of rules that regular players never use while playing with the physical boardgame but these rules make the game more interesting.</a:t>
            </a:r>
          </a:p>
          <a:p>
            <a:r>
              <a:rPr lang="en-GB" dirty="0"/>
              <a:t>Our goal was to make a framework that can be used in all boardgames with a similar style. Right now it could be used with all boardgames which have a linear pathway and the design we have right now can be used for all boardgames with 40 squares.</a:t>
            </a:r>
          </a:p>
          <a:p>
            <a:r>
              <a:rPr lang="en-GB" dirty="0"/>
              <a:t>This framework would combine RFID tags to determine which piece had moved and LIDAR to determine where it moved to. This idea changed during our research and experiments.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12054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a:t>
            </a:r>
            <a:r>
              <a:rPr lang="en-GB"/>
              <a:t>turn.</a:t>
            </a:r>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396483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after this.</a:t>
            </a:r>
          </a:p>
          <a:p>
            <a:r>
              <a:rPr lang="en-GB" dirty="0"/>
              <a:t>It’s made out of cardboard and is laser cut this way.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communicating through COM ports or something similar. </a:t>
            </a:r>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15</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piece of the board game. With this we could make an triangular calculation with the signal strength of each RFID tag to determine the location. </a:t>
            </a:r>
          </a:p>
          <a:p>
            <a:r>
              <a:rPr lang="en-GB" dirty="0"/>
              <a:t>In the feedback for this idea we understood that you would need an Arduino with a reader for every single scanner which would turn out to be way too expensive.</a:t>
            </a:r>
          </a:p>
          <a:p>
            <a:r>
              <a:rPr lang="en-GB" dirty="0"/>
              <a:t>Then you also said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for this usage of RFID was that we would create a grid of RFID tags and attach a signal blocker to each piece. With this information we could then know which positions of the board are blocked and thus where the pieces are standing. For this to work we need a reliable read, which we tested next.</a:t>
            </a:r>
          </a:p>
          <a:p>
            <a:r>
              <a:rPr lang="en-GB" dirty="0"/>
              <a:t>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1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tried it and even with a very simple setup like this you get results like these. Bad CRC shows that the received signal is not reliable enough to ensure a correct received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you can see most of the time only 2 different tags are detected, with the addition of tags in front of the reader this doesn’t increase, it makes it even worst.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tried just ignoring the bad signal and just taking the unique </a:t>
            </a:r>
            <a:r>
              <a:rPr lang="en-GB" dirty="0" err="1"/>
              <a:t>epc</a:t>
            </a:r>
            <a:r>
              <a:rPr lang="en-GB" dirty="0"/>
              <a:t> values but with this I got up to 10+ different </a:t>
            </a:r>
            <a:r>
              <a:rPr lang="en-GB" dirty="0" err="1"/>
              <a:t>epc</a:t>
            </a:r>
            <a:r>
              <a:rPr lang="en-GB" dirty="0"/>
              <a:t> values in a matter of seconds and stopped this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this test resulted that the RFID reader is way to unreliable for even a simple setup so let alone a board filled with even more tags.</a:t>
            </a:r>
          </a:p>
          <a:p>
            <a:r>
              <a:rPr lang="en-GB" dirty="0"/>
              <a:t>We did some research why this was the case because the reviews of the reader are good and a lot of people have shown a working example. The tags are Ultra-High Frequency tags, so these should avoid interference with other tags according to our research. These tags are specially made to not interfere with other tags.</a:t>
            </a:r>
          </a:p>
          <a:p>
            <a:r>
              <a:rPr lang="en-GB" dirty="0"/>
              <a:t>During this research we saw that the examples people had shown mostly had an external power supply so we tried adding a power supply as well because we only used power over USB before this. But the results were not better than before we attached the power supply.</a:t>
            </a:r>
          </a:p>
          <a:p>
            <a:r>
              <a:rPr lang="en-GB" dirty="0"/>
              <a:t>During the changes and research we also tried changing the code a few times and reading the tags differently like I said before with ignoring the bad CRC message. But this didn’t result in major changes, we made some improvements in readability so we better understood what was being read but that was all that gave better results. So most of our efforts were in vain.</a:t>
            </a:r>
          </a:p>
          <a:p>
            <a:r>
              <a:rPr lang="en-GB" dirty="0"/>
              <a:t>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5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3128947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44826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nl-NL"/>
              <a:t>Klik om stijl te bewerken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9B9F911-4387-43F8-A07F-201CD4871AB4}" type="slidenum">
              <a:rPr lang="en-GB" smtClean="0"/>
              <a:t>‹nr.›</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0577636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832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258179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4348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84376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nl-NL"/>
              <a:t>Klik om stijl te bewerken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4263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nl-NL"/>
              <a:t>Klik om stijl te bewerken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F63EAFDA-3715-4AF6-B48A-1D2BB523B6C0}" type="datetimeFigureOut">
              <a:rPr lang="en-GB" smtClean="0"/>
              <a:t>28/05/2019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75959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F63EAFDA-3715-4AF6-B48A-1D2BB523B6C0}" type="datetimeFigureOut">
              <a:rPr lang="en-GB" smtClean="0"/>
              <a:t>28/05/2019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66485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EAFDA-3715-4AF6-B48A-1D2BB523B6C0}" type="datetimeFigureOut">
              <a:rPr lang="en-GB" smtClean="0"/>
              <a:t>28/05/2019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70387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nl-NL"/>
              <a:t>Klik om stijl te bewerken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49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nl-NL"/>
              <a:t>Klik om stijl te bewerken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63EAFDA-3715-4AF6-B48A-1D2BB523B6C0}" type="datetimeFigureOut">
              <a:rPr lang="en-GB" smtClean="0"/>
              <a:t>28/05/2019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B9F911-4387-43F8-A07F-201CD4871AB4}" type="slidenum">
              <a:rPr lang="en-GB" smtClean="0"/>
              <a:t>‹nr.›</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7286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nl-NL"/>
              <a:t>Klik om stijl te bewerken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63EAFDA-3715-4AF6-B48A-1D2BB523B6C0}" type="datetimeFigureOut">
              <a:rPr lang="en-GB" smtClean="0"/>
              <a:t>28/05/2019</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9B9F911-4387-43F8-A07F-201CD4871AB4}" type="slidenum">
              <a:rPr lang="en-GB" smtClean="0"/>
              <a:t>‹nr.›</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11701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6B7BFBD-C488-4B5B-ABE5-8256F3FF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6">
            <a:extLst>
              <a:ext uri="{FF2B5EF4-FFF2-40B4-BE49-F238E27FC236}">
                <a16:creationId xmlns:a16="http://schemas.microsoft.com/office/drawing/2014/main" id="{2BA7674F-A261-445A-AE3A-A0AA30620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23" name="Rectangle 22">
            <a:extLst>
              <a:ext uri="{FF2B5EF4-FFF2-40B4-BE49-F238E27FC236}">
                <a16:creationId xmlns:a16="http://schemas.microsoft.com/office/drawing/2014/main" id="{BA53A58C-A067-4B87-B48C-CB90C1FA0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US" sz="8800" dirty="0"/>
              <a:t>Presentation</a:t>
            </a:r>
            <a:r>
              <a:rPr lang="en-GB" sz="8800" dirty="0"/>
              <a:t> Project</a:t>
            </a: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t>Bjorn Jorissen</a:t>
            </a:r>
          </a:p>
          <a:p>
            <a:pPr algn="l">
              <a:lnSpc>
                <a:spcPct val="102000"/>
              </a:lnSpc>
              <a:spcAft>
                <a:spcPts val="600"/>
              </a:spcAft>
            </a:pPr>
            <a:r>
              <a:rPr lang="en-GB" sz="1800" dirty="0"/>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2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Tijdelijke aanduiding voor inhoud 30" descr="Afbeelding met boom, binnen, tafel&#10;&#10;Automatisch gegenereerde beschrijving">
            <a:extLst>
              <a:ext uri="{FF2B5EF4-FFF2-40B4-BE49-F238E27FC236}">
                <a16:creationId xmlns:a16="http://schemas.microsoft.com/office/drawing/2014/main" id="{017AAD55-5F05-4377-8D80-CFB5D1F96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012" y="830593"/>
            <a:ext cx="11236355" cy="5196813"/>
          </a:xfrm>
          <a:prstGeom prst="rect">
            <a:avLst/>
          </a:prstGeom>
        </p:spPr>
      </p:pic>
      <p:sp>
        <p:nvSpPr>
          <p:cNvPr id="35" name="Tijdelijke aanduiding voor inhoud 2">
            <a:extLst>
              <a:ext uri="{FF2B5EF4-FFF2-40B4-BE49-F238E27FC236}">
                <a16:creationId xmlns:a16="http://schemas.microsoft.com/office/drawing/2014/main" id="{67658250-6243-4EC7-B3E1-FEB0FC91BD61}"/>
              </a:ext>
            </a:extLst>
          </p:cNvPr>
          <p:cNvSpPr txBox="1">
            <a:spLocks/>
          </p:cNvSpPr>
          <p:nvPr/>
        </p:nvSpPr>
        <p:spPr>
          <a:xfrm>
            <a:off x="475392" y="3218465"/>
            <a:ext cx="5436894" cy="42106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0" indent="0">
              <a:buNone/>
              <a:defRPr/>
            </a:pPr>
            <a:r>
              <a:rPr lang="en-GB" dirty="0">
                <a:solidFill>
                  <a:schemeClr val="bg1"/>
                </a:solidFill>
              </a:rPr>
              <a:t>Maybe insert that video here, can’t find it though</a:t>
            </a:r>
          </a:p>
        </p:txBody>
      </p:sp>
    </p:spTree>
    <p:extLst>
      <p:ext uri="{BB962C8B-B14F-4D97-AF65-F5344CB8AC3E}">
        <p14:creationId xmlns:p14="http://schemas.microsoft.com/office/powerpoint/2010/main" val="302744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a:p>
            <a:pPr lvl="1">
              <a:defRPr/>
            </a:pPr>
            <a:r>
              <a:rPr lang="en-GB" dirty="0">
                <a:solidFill>
                  <a:srgbClr val="191B0E"/>
                </a:solidFill>
              </a:rPr>
              <a:t>0.9 meter &gt; Range &gt; 100 meter</a:t>
            </a:r>
          </a:p>
          <a:p>
            <a:pPr lvl="1">
              <a:defRPr/>
            </a:pPr>
            <a:r>
              <a:rPr lang="en-GB" dirty="0">
                <a:solidFill>
                  <a:srgbClr val="191B0E"/>
                </a:solidFill>
              </a:rPr>
              <a:t>Outdoors </a:t>
            </a:r>
          </a:p>
          <a:p>
            <a:pPr>
              <a:defRPr/>
            </a:pPr>
            <a:r>
              <a:rPr lang="en-GB" dirty="0">
                <a:solidFill>
                  <a:srgbClr val="191B0E"/>
                </a:solidFill>
              </a:rPr>
              <a:t>RPLIDAR</a:t>
            </a:r>
          </a:p>
          <a:p>
            <a:pPr lvl="1">
              <a:defRPr/>
            </a:pPr>
            <a:r>
              <a:rPr lang="en-US" dirty="0">
                <a:solidFill>
                  <a:srgbClr val="191B0E"/>
                </a:solidFill>
              </a:rPr>
              <a:t>20 centimeters &gt; Range &gt; 6 meter</a:t>
            </a:r>
          </a:p>
          <a:p>
            <a:pPr lvl="1">
              <a:defRPr/>
            </a:pPr>
            <a:r>
              <a:rPr lang="en-GB" dirty="0">
                <a:solidFill>
                  <a:srgbClr val="191B0E"/>
                </a:solidFill>
              </a:rPr>
              <a:t>Indoors </a:t>
            </a:r>
          </a:p>
          <a:p>
            <a:pPr>
              <a:defRPr/>
            </a:pPr>
            <a:endParaRPr lang="en-GB" dirty="0">
              <a:solidFill>
                <a:srgbClr val="191B0E"/>
              </a:solidFill>
            </a:endParaRPr>
          </a:p>
        </p:txBody>
      </p:sp>
      <p:pic>
        <p:nvPicPr>
          <p:cNvPr id="3" name="Graphic 2" descr="Duim onhoog ">
            <a:extLst>
              <a:ext uri="{FF2B5EF4-FFF2-40B4-BE49-F238E27FC236}">
                <a16:creationId xmlns:a16="http://schemas.microsoft.com/office/drawing/2014/main" id="{F00AF5D4-F413-4E23-8B32-199FCB8900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0019" y="1565030"/>
            <a:ext cx="519754" cy="519754"/>
          </a:xfrm>
          <a:prstGeom prst="rect">
            <a:avLst/>
          </a:prstGeom>
        </p:spPr>
      </p:pic>
      <p:pic>
        <p:nvPicPr>
          <p:cNvPr id="6" name="Graphic 5" descr="Duim onhoog ">
            <a:extLst>
              <a:ext uri="{FF2B5EF4-FFF2-40B4-BE49-F238E27FC236}">
                <a16:creationId xmlns:a16="http://schemas.microsoft.com/office/drawing/2014/main" id="{8FBC8920-512D-4A5E-BC25-9648E611D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9339" y="2714987"/>
            <a:ext cx="519754" cy="519754"/>
          </a:xfrm>
          <a:prstGeom prst="rect">
            <a:avLst/>
          </a:prstGeom>
        </p:spPr>
      </p:pic>
    </p:spTree>
    <p:extLst>
      <p:ext uri="{BB962C8B-B14F-4D97-AF65-F5344CB8AC3E}">
        <p14:creationId xmlns:p14="http://schemas.microsoft.com/office/powerpoint/2010/main" val="33781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80" y="805126"/>
            <a:ext cx="6247317" cy="5247747"/>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t>Amount of cells</a:t>
            </a:r>
          </a:p>
          <a:p>
            <a:r>
              <a:rPr lang="en-US" dirty="0"/>
              <a:t>Range of the cells</a:t>
            </a:r>
          </a:p>
          <a:p>
            <a:r>
              <a:rPr lang="en-US" dirty="0"/>
              <a:t>Determine which cells are occupied and sent this info</a:t>
            </a:r>
          </a:p>
          <a:p>
            <a:r>
              <a:rPr lang="en-US" dirty="0"/>
              <a:t>Calculate the traveled distance</a:t>
            </a:r>
          </a:p>
          <a:p>
            <a:endParaRPr lang="en-US" dirty="0"/>
          </a:p>
          <a:p>
            <a:r>
              <a:rPr lang="en-US" dirty="0"/>
              <a:t>Minimum range = 10 centimeters</a:t>
            </a:r>
          </a:p>
        </p:txBody>
      </p:sp>
    </p:spTree>
    <p:extLst>
      <p:ext uri="{BB962C8B-B14F-4D97-AF65-F5344CB8AC3E}">
        <p14:creationId xmlns:p14="http://schemas.microsoft.com/office/powerpoint/2010/main" val="2515370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Tijdelijke aanduiding voor inhoud 4">
            <a:extLst>
              <a:ext uri="{FF2B5EF4-FFF2-40B4-BE49-F238E27FC236}">
                <a16:creationId xmlns:a16="http://schemas.microsoft.com/office/drawing/2014/main" id="{349AFA92-F61D-4A2A-927A-AF1987E23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53" y="805125"/>
            <a:ext cx="5247747" cy="5247747"/>
          </a:xfrm>
          <a:prstGeom prst="rect">
            <a:avLst/>
          </a:prstGeom>
        </p:spPr>
      </p:pic>
      <p:sp>
        <p:nvSpPr>
          <p:cNvPr id="10" name="Content Placeholder 9">
            <a:extLst>
              <a:ext uri="{FF2B5EF4-FFF2-40B4-BE49-F238E27FC236}">
                <a16:creationId xmlns:a16="http://schemas.microsoft.com/office/drawing/2014/main" id="{CD03E978-93CA-4418-AB14-B3568DB77403}"/>
              </a:ext>
            </a:extLst>
          </p:cNvPr>
          <p:cNvSpPr>
            <a:spLocks noGrp="1"/>
          </p:cNvSpPr>
          <p:nvPr>
            <p:ph idx="1"/>
          </p:nvPr>
        </p:nvSpPr>
        <p:spPr>
          <a:xfrm>
            <a:off x="6625883" y="805125"/>
            <a:ext cx="4891203" cy="5247747"/>
          </a:xfrm>
        </p:spPr>
        <p:txBody>
          <a:bodyPr>
            <a:normAutofit/>
          </a:bodyPr>
          <a:lstStyle/>
          <a:p>
            <a:r>
              <a:rPr lang="en-US" dirty="0"/>
              <a:t>Not feature complete</a:t>
            </a:r>
          </a:p>
          <a:p>
            <a:r>
              <a:rPr lang="en-US" dirty="0"/>
              <a:t>Some of our additions</a:t>
            </a:r>
          </a:p>
          <a:p>
            <a:pPr lvl="1"/>
            <a:r>
              <a:rPr lang="en-US" dirty="0"/>
              <a:t>History</a:t>
            </a:r>
          </a:p>
          <a:p>
            <a:pPr lvl="1"/>
            <a:r>
              <a:rPr lang="en-US" dirty="0"/>
              <a:t>Visibility of pieces</a:t>
            </a:r>
          </a:p>
          <a:p>
            <a:pPr lvl="1"/>
            <a:r>
              <a:rPr lang="en-US" dirty="0"/>
              <a:t>Improvement in comfort</a:t>
            </a:r>
          </a:p>
          <a:p>
            <a:pPr lvl="1"/>
            <a:r>
              <a:rPr lang="en-US" dirty="0"/>
              <a:t>Visual changes</a:t>
            </a:r>
          </a:p>
          <a:p>
            <a:pPr lvl="1"/>
            <a:r>
              <a:rPr lang="en-US" dirty="0"/>
              <a:t>Bug fixes (lots of them)</a:t>
            </a:r>
          </a:p>
        </p:txBody>
      </p:sp>
    </p:spTree>
    <p:extLst>
      <p:ext uri="{BB962C8B-B14F-4D97-AF65-F5344CB8AC3E}">
        <p14:creationId xmlns:p14="http://schemas.microsoft.com/office/powerpoint/2010/main" val="3693629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0144" y="-11684"/>
            <a:ext cx="9171712" cy="6878782"/>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t>Multiplayer</a:t>
            </a:r>
          </a:p>
          <a:p>
            <a:r>
              <a:rPr lang="en-GB" dirty="0"/>
              <a:t>Make the plugging in part easier</a:t>
            </a:r>
          </a:p>
          <a:p>
            <a:r>
              <a:rPr lang="en-GB" dirty="0"/>
              <a:t>More games</a:t>
            </a:r>
          </a:p>
        </p:txBody>
      </p:sp>
    </p:spTree>
    <p:extLst>
      <p:ext uri="{BB962C8B-B14F-4D97-AF65-F5344CB8AC3E}">
        <p14:creationId xmlns:p14="http://schemas.microsoft.com/office/powerpoint/2010/main" val="303487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t>Complex rules </a:t>
            </a:r>
            <a:r>
              <a:rPr lang="en-GB" dirty="0">
                <a:sym typeface="Wingdings" panose="05000000000000000000" pitchFamily="2" charset="2"/>
              </a:rPr>
              <a:t> use </a:t>
            </a:r>
            <a:r>
              <a:rPr lang="en-GB" dirty="0"/>
              <a:t>technology</a:t>
            </a:r>
          </a:p>
          <a:p>
            <a:r>
              <a:rPr lang="en-GB" dirty="0"/>
              <a:t>Monopoly has rules that are often overlooked</a:t>
            </a:r>
          </a:p>
          <a:p>
            <a:r>
              <a:rPr lang="en-GB" dirty="0"/>
              <a:t>Framework </a:t>
            </a:r>
            <a:r>
              <a:rPr lang="en-GB" dirty="0">
                <a:sym typeface="Wingdings" panose="05000000000000000000" pitchFamily="2" charset="2"/>
              </a:rPr>
              <a:t> boardgames with linear pathway</a:t>
            </a:r>
          </a:p>
          <a:p>
            <a:r>
              <a:rPr lang="en-GB" dirty="0">
                <a:sym typeface="Wingdings" panose="05000000000000000000" pitchFamily="2" charset="2"/>
              </a:rPr>
              <a:t>Using RFID tags &amp; LIDAR</a:t>
            </a:r>
            <a:endParaRPr lang="en-GB" dirty="0"/>
          </a:p>
        </p:txBody>
      </p:sp>
    </p:spTree>
    <p:extLst>
      <p:ext uri="{BB962C8B-B14F-4D97-AF65-F5344CB8AC3E}">
        <p14:creationId xmlns:p14="http://schemas.microsoft.com/office/powerpoint/2010/main" val="194611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1" y="954911"/>
            <a:ext cx="11245860" cy="4948178"/>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Tijdelijke aanduiding voor inhoud 4" descr="Afbeelding met tekst, whiteboard&#10;&#10;Automatisch gegenereerde beschrijving">
            <a:extLst>
              <a:ext uri="{FF2B5EF4-FFF2-40B4-BE49-F238E27FC236}">
                <a16:creationId xmlns:a16="http://schemas.microsoft.com/office/drawing/2014/main" id="{B9A2D624-5763-4E72-B393-735C1A9882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1180"/>
          <a:stretch/>
        </p:blipFill>
        <p:spPr>
          <a:xfrm>
            <a:off x="1287814" y="755120"/>
            <a:ext cx="3437271" cy="5247747"/>
          </a:xfrm>
          <a:prstGeom prst="rect">
            <a:avLst/>
          </a:prstGeom>
        </p:spPr>
      </p:pic>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6204" y="755120"/>
            <a:ext cx="6407701" cy="524774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Idea: multiple scanners</a:t>
            </a:r>
          </a:p>
          <a:p>
            <a:r>
              <a:rPr lang="en-US" dirty="0"/>
              <a:t>Feedback: to expensive</a:t>
            </a:r>
          </a:p>
          <a:p>
            <a:pPr marL="384048" lvl="1"/>
            <a:r>
              <a:rPr lang="en-US" dirty="0"/>
              <a:t>Every scanner </a:t>
            </a:r>
            <a:r>
              <a:rPr lang="en-US" dirty="0">
                <a:sym typeface="Wingdings" panose="05000000000000000000" pitchFamily="2" charset="2"/>
              </a:rPr>
              <a:t> </a:t>
            </a:r>
            <a:r>
              <a:rPr lang="en-US" dirty="0"/>
              <a:t>an Arduino</a:t>
            </a:r>
          </a:p>
          <a:p>
            <a:pPr marL="384048" lvl="1"/>
            <a:r>
              <a:rPr lang="en-US" dirty="0"/>
              <a:t>Simultaneous RFID reader available</a:t>
            </a:r>
          </a:p>
        </p:txBody>
      </p:sp>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a:solidFill>
                  <a:schemeClr val="tx1"/>
                </a:solidFill>
              </a:rPr>
              <a:t>Idea: RFID grid with signal blockers as pieces</a:t>
            </a:r>
          </a:p>
          <a:p>
            <a:r>
              <a:rPr lang="en-GB" dirty="0">
                <a:solidFill>
                  <a:schemeClr val="tx1"/>
                </a:solidFill>
              </a:rPr>
              <a:t>Test the available simultaneous RFID reader</a:t>
            </a: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34824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0867" y="602625"/>
            <a:ext cx="7536999" cy="5652750"/>
          </a:xfrm>
          <a:prstGeom prst="rect">
            <a:avLst/>
          </a:prstGeom>
        </p:spPr>
      </p:pic>
      <p:pic>
        <p:nvPicPr>
          <p:cNvPr id="17" name="2019-05-03 17-48-17">
            <a:hlinkClick r:id="" action="ppaction://media"/>
            <a:extLst>
              <a:ext uri="{FF2B5EF4-FFF2-40B4-BE49-F238E27FC236}">
                <a16:creationId xmlns:a16="http://schemas.microsoft.com/office/drawing/2014/main" id="{43168616-2AC9-4798-ABCF-CF818403BD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704" b="13971"/>
          <a:stretch/>
        </p:blipFill>
        <p:spPr>
          <a:xfrm>
            <a:off x="7858733" y="721108"/>
            <a:ext cx="4172399" cy="5413197"/>
          </a:xfrm>
          <a:prstGeom prst="rect">
            <a:avLst/>
          </a:prstGeom>
        </p:spPr>
      </p:pic>
    </p:spTree>
    <p:extLst>
      <p:ext uri="{BB962C8B-B14F-4D97-AF65-F5344CB8AC3E}">
        <p14:creationId xmlns:p14="http://schemas.microsoft.com/office/powerpoint/2010/main" val="28469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jdelijke aanduiding voor inhoud 2">
            <a:extLst>
              <a:ext uri="{FF2B5EF4-FFF2-40B4-BE49-F238E27FC236}">
                <a16:creationId xmlns:a16="http://schemas.microsoft.com/office/drawing/2014/main" id="{4051F2DD-20D5-4BC7-98F9-236CFF8469A0}"/>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a:solidFill>
                  <a:srgbClr val="191B0E"/>
                </a:solidFill>
              </a:rPr>
              <a:t>Test the available simultaneous RFID reader</a:t>
            </a:r>
          </a:p>
          <a:p>
            <a:pPr lvl="1">
              <a:defRPr/>
            </a:pPr>
            <a:r>
              <a:rPr lang="en-GB" dirty="0">
                <a:solidFill>
                  <a:srgbClr val="191B0E"/>
                </a:solidFill>
              </a:rPr>
              <a:t>Way to unreliable for a simple setup</a:t>
            </a:r>
          </a:p>
          <a:p>
            <a:pPr lvl="0">
              <a:defRPr/>
            </a:pPr>
            <a:r>
              <a:rPr lang="en-GB" dirty="0">
                <a:solidFill>
                  <a:srgbClr val="191B0E"/>
                </a:solidFill>
              </a:rPr>
              <a:t>Interference of UHF tags and receivers</a:t>
            </a:r>
          </a:p>
          <a:p>
            <a:pPr lvl="0">
              <a:defRPr/>
            </a:pPr>
            <a:r>
              <a:rPr lang="en-GB" dirty="0">
                <a:solidFill>
                  <a:srgbClr val="191B0E"/>
                </a:solidFill>
              </a:rPr>
              <a:t>Power supply</a:t>
            </a:r>
          </a:p>
          <a:p>
            <a:pPr lvl="0">
              <a:defRPr/>
            </a:pPr>
            <a:r>
              <a:rPr lang="en-GB" dirty="0">
                <a:solidFill>
                  <a:srgbClr val="191B0E"/>
                </a:solidFill>
              </a:rPr>
              <a:t>Code iterations</a:t>
            </a:r>
          </a:p>
          <a:p>
            <a:pPr lvl="0">
              <a:defRPr/>
            </a:pPr>
            <a:r>
              <a:rPr lang="en-GB" dirty="0">
                <a:solidFill>
                  <a:srgbClr val="191B0E"/>
                </a:solidFill>
              </a:rPr>
              <a:t>In and out of range</a:t>
            </a:r>
          </a:p>
          <a:p>
            <a:pPr lvl="0">
              <a:defRPr/>
            </a:pPr>
            <a:endParaRPr lang="en-GB" dirty="0">
              <a:solidFill>
                <a:srgbClr val="191B0E"/>
              </a:solidFill>
            </a:endParaRPr>
          </a:p>
        </p:txBody>
      </p:sp>
      <p:pic>
        <p:nvPicPr>
          <p:cNvPr id="6" name="Tijdelijke aanduiding voor inhoud 4" descr="Afbeelding met tekst, whiteboard&#10;&#10;Automatisch gegenereerde beschrijving">
            <a:extLst>
              <a:ext uri="{FF2B5EF4-FFF2-40B4-BE49-F238E27FC236}">
                <a16:creationId xmlns:a16="http://schemas.microsoft.com/office/drawing/2014/main" id="{C3342955-27C4-4EB8-8C40-4FA446A826A7}"/>
              </a:ext>
            </a:extLst>
          </p:cNvPr>
          <p:cNvPicPr>
            <a:picLocks noChangeAspect="1"/>
          </p:cNvPicPr>
          <p:nvPr/>
        </p:nvPicPr>
        <p:blipFill rotWithShape="1">
          <a:blip r:embed="rId3">
            <a:extLst>
              <a:ext uri="{28A0092B-C50C-407E-A947-70E740481C1C}">
                <a14:useLocalDpi xmlns:a14="http://schemas.microsoft.com/office/drawing/2010/main" val="0"/>
              </a:ext>
            </a:extLst>
          </a:blip>
          <a:srcRect l="32377" r="37643"/>
          <a:stretch/>
        </p:blipFill>
        <p:spPr>
          <a:xfrm>
            <a:off x="1289401" y="906691"/>
            <a:ext cx="3437270" cy="5044618"/>
          </a:xfrm>
          <a:prstGeom prst="rect">
            <a:avLst/>
          </a:prstGeom>
        </p:spPr>
      </p:pic>
    </p:spTree>
    <p:extLst>
      <p:ext uri="{BB962C8B-B14F-4D97-AF65-F5344CB8AC3E}">
        <p14:creationId xmlns:p14="http://schemas.microsoft.com/office/powerpoint/2010/main" val="200357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1">
                                            <p:txEl>
                                              <p:pRg st="2" end="2"/>
                                            </p:txEl>
                                          </p:spTgt>
                                        </p:tgtEl>
                                        <p:attrNameLst>
                                          <p:attrName>style.opacity</p:attrName>
                                        </p:attrNameLst>
                                      </p:cBhvr>
                                      <p:to>
                                        <p:strVal val="0.5"/>
                                      </p:to>
                                    </p:set>
                                    <p:animEffect filter="image" prLst="opacity: 0.5">
                                      <p:cBhvr rctx="IE">
                                        <p:cTn id="17" dur="indefinite"/>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1">
                                            <p:txEl>
                                              <p:pRg st="3" end="3"/>
                                            </p:txEl>
                                          </p:spTgt>
                                        </p:tgtEl>
                                        <p:attrNameLst>
                                          <p:attrName>style.opacity</p:attrName>
                                        </p:attrNameLst>
                                      </p:cBhvr>
                                      <p:to>
                                        <p:strVal val="0.5"/>
                                      </p:to>
                                    </p:set>
                                    <p:animEffect filter="image" prLst="opacity: 0.5">
                                      <p:cBhvr rctx="IE">
                                        <p:cTn id="25" dur="indefinite"/>
                                        <p:tgtEl>
                                          <p:spTgt spid="11">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fade">
                                      <p:cBhvr>
                                        <p:cTn id="28" dur="500"/>
                                        <p:tgtEl>
                                          <p:spTgt spid="1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5" end="5"/>
                                            </p:txEl>
                                          </p:spTgt>
                                        </p:tgtEl>
                                        <p:attrNameLst>
                                          <p:attrName>style.visibility</p:attrName>
                                        </p:attrNameLst>
                                      </p:cBhvr>
                                      <p:to>
                                        <p:strVal val="visible"/>
                                      </p:to>
                                    </p:set>
                                    <p:animEffect transition="in" filter="fade">
                                      <p:cBhvr>
                                        <p:cTn id="33"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11" name="Titel 1">
            <a:extLst>
              <a:ext uri="{FF2B5EF4-FFF2-40B4-BE49-F238E27FC236}">
                <a16:creationId xmlns:a16="http://schemas.microsoft.com/office/drawing/2014/main" id="{D040B01F-1979-484C-ABED-83F34792AF7E}"/>
              </a:ext>
            </a:extLst>
          </p:cNvPr>
          <p:cNvSpPr>
            <a:spLocks noGrp="1"/>
          </p:cNvSpPr>
          <p:nvPr>
            <p:ph type="title"/>
          </p:nvPr>
        </p:nvSpPr>
        <p:spPr>
          <a:xfrm>
            <a:off x="1371600" y="685800"/>
            <a:ext cx="9601200" cy="1485900"/>
          </a:xfrm>
        </p:spPr>
        <p:txBody>
          <a:bodyPr/>
          <a:lstStyle/>
          <a:p>
            <a:pPr algn="ctr"/>
            <a:r>
              <a:rPr lang="en-GB" dirty="0"/>
              <a:t>[Moving tags &amp; output video]</a:t>
            </a:r>
          </a:p>
        </p:txBody>
      </p:sp>
    </p:spTree>
    <p:extLst>
      <p:ext uri="{BB962C8B-B14F-4D97-AF65-F5344CB8AC3E}">
        <p14:creationId xmlns:p14="http://schemas.microsoft.com/office/powerpoint/2010/main" val="24818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4" descr="Afbeelding met tekst, whiteboard&#10;&#10;Automatisch gegenereerde beschrijving">
            <a:extLst>
              <a:ext uri="{FF2B5EF4-FFF2-40B4-BE49-F238E27FC236}">
                <a16:creationId xmlns:a16="http://schemas.microsoft.com/office/drawing/2014/main" id="{48F22C4A-F4F9-4E48-AD4E-F2B6318E0058}"/>
              </a:ext>
            </a:extLst>
          </p:cNvPr>
          <p:cNvPicPr>
            <a:picLocks noChangeAspect="1"/>
          </p:cNvPicPr>
          <p:nvPr/>
        </p:nvPicPr>
        <p:blipFill rotWithShape="1">
          <a:blip r:embed="rId3">
            <a:extLst>
              <a:ext uri="{28A0092B-C50C-407E-A947-70E740481C1C}">
                <a14:useLocalDpi xmlns:a14="http://schemas.microsoft.com/office/drawing/2010/main" val="0"/>
              </a:ext>
            </a:extLst>
          </a:blip>
          <a:srcRect l="67867"/>
          <a:stretch/>
        </p:blipFill>
        <p:spPr>
          <a:xfrm>
            <a:off x="1195755" y="954911"/>
            <a:ext cx="3613629" cy="4948178"/>
          </a:xfrm>
          <a:prstGeom prst="rect">
            <a:avLst/>
          </a:prstGeom>
        </p:spPr>
      </p:pic>
      <p:sp>
        <p:nvSpPr>
          <p:cNvPr id="5" name="Tijdelijke aanduiding voor inhoud 2">
            <a:extLst>
              <a:ext uri="{FF2B5EF4-FFF2-40B4-BE49-F238E27FC236}">
                <a16:creationId xmlns:a16="http://schemas.microsoft.com/office/drawing/2014/main" id="{0DC612DC-2B85-4014-9EF2-0089542EE306}"/>
              </a:ext>
            </a:extLst>
          </p:cNvPr>
          <p:cNvSpPr txBox="1">
            <a:spLocks/>
          </p:cNvSpPr>
          <p:nvPr/>
        </p:nvSpPr>
        <p:spPr>
          <a:xfrm>
            <a:off x="5309377" y="906691"/>
            <a:ext cx="6207709" cy="49607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lvl="0">
              <a:defRPr/>
            </a:pPr>
            <a:r>
              <a:rPr lang="en-GB" dirty="0" err="1">
                <a:solidFill>
                  <a:srgbClr val="191B0E"/>
                </a:solidFill>
              </a:rPr>
              <a:t>Velodyne</a:t>
            </a:r>
            <a:r>
              <a:rPr lang="en-GB" dirty="0">
                <a:solidFill>
                  <a:srgbClr val="191B0E"/>
                </a:solidFill>
              </a:rPr>
              <a:t> LIDAR</a:t>
            </a:r>
          </a:p>
        </p:txBody>
      </p:sp>
    </p:spTree>
    <p:extLst>
      <p:ext uri="{BB962C8B-B14F-4D97-AF65-F5344CB8AC3E}">
        <p14:creationId xmlns:p14="http://schemas.microsoft.com/office/powerpoint/2010/main" val="127352584"/>
      </p:ext>
    </p:extLst>
  </p:cSld>
  <p:clrMapOvr>
    <a:masterClrMapping/>
  </p:clrMapOvr>
</p:sld>
</file>

<file path=ppt/theme/theme1.xml><?xml version="1.0" encoding="utf-8"?>
<a:theme xmlns:a="http://schemas.openxmlformats.org/drawingml/2006/main" name="Bijgesneden">
  <a:themeElements>
    <a:clrScheme name="Bijgesneden">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Bijgesneden">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ijgesneden">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TM10001105[[fn=Bijsnijden]]</Template>
  <TotalTime>305</TotalTime>
  <Words>1547</Words>
  <Application>Microsoft Office PowerPoint</Application>
  <PresentationFormat>Breedbeeld</PresentationFormat>
  <Paragraphs>90</Paragraphs>
  <Slides>15</Slides>
  <Notes>14</Notes>
  <HiddenSlides>0</HiddenSlides>
  <MMClips>1</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15</vt:i4>
      </vt:variant>
    </vt:vector>
  </HeadingPairs>
  <TitlesOfParts>
    <vt:vector size="18" baseType="lpstr">
      <vt:lpstr>Calibri</vt:lpstr>
      <vt:lpstr>Franklin Gothic Book</vt:lpstr>
      <vt:lpstr>Bijgesneden</vt:lpstr>
      <vt:lpstr>Presentation Project</vt:lpstr>
      <vt:lpstr>Our Idea</vt:lpstr>
      <vt:lpstr>PowerPoint-presentatie</vt:lpstr>
      <vt:lpstr>PowerPoint-presentatie</vt:lpstr>
      <vt:lpstr>PowerPoint-presentatie</vt:lpstr>
      <vt:lpstr>PowerPoint-presentatie</vt:lpstr>
      <vt:lpstr>PowerPoint-presentatie</vt:lpstr>
      <vt:lpstr>[Moving tags &amp; output video]</vt:lpstr>
      <vt:lpstr>PowerPoint-presentatie</vt:lpstr>
      <vt:lpstr>PowerPoint-presentatie</vt:lpstr>
      <vt:lpstr>PowerPoint-presentatie</vt:lpstr>
      <vt:lpstr>PowerPoint-presentatie</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Bjorn Jorissen</cp:lastModifiedBy>
  <cp:revision>33</cp:revision>
  <dcterms:created xsi:type="dcterms:W3CDTF">2019-05-24T10:24:07Z</dcterms:created>
  <dcterms:modified xsi:type="dcterms:W3CDTF">2019-05-28T13:42:45Z</dcterms:modified>
</cp:coreProperties>
</file>